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8"/>
  </p:notesMasterIdLst>
  <p:sldIdLst>
    <p:sldId id="299" r:id="rId2"/>
    <p:sldId id="275" r:id="rId3"/>
    <p:sldId id="276" r:id="rId4"/>
    <p:sldId id="282" r:id="rId5"/>
    <p:sldId id="296" r:id="rId6"/>
    <p:sldId id="300" r:id="rId7"/>
  </p:sldIdLst>
  <p:sldSz cx="9144000" cy="6858000" type="screen4x3"/>
  <p:notesSz cx="6858000" cy="9144000"/>
  <p:defaultTextStyle>
    <a:defPPr>
      <a:defRPr lang="ar-IQ"/>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3300"/>
    <a:srgbClr val="FFFF66"/>
    <a:srgbClr val="FF00FF"/>
    <a:srgbClr val="3366FF"/>
    <a:srgbClr val="66CCFF"/>
    <a:srgbClr val="808000"/>
    <a:srgbClr val="FF6699"/>
    <a:srgbClr val="FF66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152" autoAdjust="0"/>
    <p:restoredTop sz="93322" autoAdjust="0"/>
  </p:normalViewPr>
  <p:slideViewPr>
    <p:cSldViewPr>
      <p:cViewPr>
        <p:scale>
          <a:sx n="59" d="100"/>
          <a:sy n="59" d="100"/>
        </p:scale>
        <p:origin x="-1878" y="-5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DB97B0F9-32B4-4051-A313-7BA5182953D3}" type="datetimeFigureOut">
              <a:rPr lang="ar-IQ"/>
              <a:pPr>
                <a:defRPr/>
              </a:pPr>
              <a:t>18/04/1440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IQ"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A1E20BE0-DB13-4BD2-AA37-57E2EE1100D0}" type="slidenum">
              <a:rPr lang="ar-IQ"/>
              <a:pPr>
                <a:defRPr/>
              </a:pPr>
              <a:t>‹#›</a:t>
            </a:fld>
            <a:endParaRPr lang="ar-IQ"/>
          </a:p>
        </p:txBody>
      </p:sp>
    </p:spTree>
    <p:extLst>
      <p:ext uri="{BB962C8B-B14F-4D97-AF65-F5344CB8AC3E}">
        <p14:creationId xmlns:p14="http://schemas.microsoft.com/office/powerpoint/2010/main" val="3612992513"/>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ctrTitle"/>
          </p:nvPr>
        </p:nvSpPr>
        <p:spPr>
          <a:xfrm>
            <a:off x="381000" y="4853411"/>
            <a:ext cx="8458200" cy="1222375"/>
          </a:xfrm>
        </p:spPr>
        <p:txBody>
          <a:bodyPr anchor="t"/>
          <a:lstStyle/>
          <a:p>
            <a:r>
              <a:rPr lang="ar-SA" smtClean="0"/>
              <a:t>انقر لتحرير نمط العنوان الرئيسي</a:t>
            </a:r>
            <a:endParaRPr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5" name="عنصر نائب للتاريخ 15"/>
          <p:cNvSpPr>
            <a:spLocks noGrp="1"/>
          </p:cNvSpPr>
          <p:nvPr>
            <p:ph type="dt" sz="half" idx="10"/>
          </p:nvPr>
        </p:nvSpPr>
        <p:spPr/>
        <p:txBody>
          <a:bodyPr/>
          <a:lstStyle>
            <a:lvl1pPr>
              <a:defRPr/>
            </a:lvl1pPr>
          </a:lstStyle>
          <a:p>
            <a:pPr>
              <a:defRPr/>
            </a:pPr>
            <a:fld id="{57436303-1A76-45A5-AEA1-31D6E249A4D7}" type="datetimeFigureOut">
              <a:rPr lang="ar-IQ"/>
              <a:pPr>
                <a:defRPr/>
              </a:pPr>
              <a:t>18/04/1440</a:t>
            </a:fld>
            <a:endParaRPr lang="ar-IQ"/>
          </a:p>
        </p:txBody>
      </p:sp>
      <p:sp>
        <p:nvSpPr>
          <p:cNvPr id="6" name="عنصر نائب للتذييل 1"/>
          <p:cNvSpPr>
            <a:spLocks noGrp="1"/>
          </p:cNvSpPr>
          <p:nvPr>
            <p:ph type="ftr" sz="quarter" idx="11"/>
          </p:nvPr>
        </p:nvSpPr>
        <p:spPr/>
        <p:txBody>
          <a:bodyPr/>
          <a:lstStyle>
            <a:lvl1pPr>
              <a:defRPr/>
            </a:lvl1pPr>
          </a:lstStyle>
          <a:p>
            <a:pPr>
              <a:defRPr/>
            </a:pPr>
            <a:endParaRPr lang="ar-IQ"/>
          </a:p>
        </p:txBody>
      </p:sp>
      <p:sp>
        <p:nvSpPr>
          <p:cNvPr id="7" name="عنصر نائب لرقم الشريحة 14"/>
          <p:cNvSpPr>
            <a:spLocks noGrp="1"/>
          </p:cNvSpPr>
          <p:nvPr>
            <p:ph type="sldNum" sz="quarter" idx="12"/>
          </p:nvPr>
        </p:nvSpPr>
        <p:spPr>
          <a:xfrm>
            <a:off x="8229600" y="6473825"/>
            <a:ext cx="758825" cy="247650"/>
          </a:xfrm>
        </p:spPr>
        <p:txBody>
          <a:bodyPr/>
          <a:lstStyle>
            <a:lvl1pPr>
              <a:defRPr/>
            </a:lvl1pPr>
          </a:lstStyle>
          <a:p>
            <a:pPr>
              <a:defRPr/>
            </a:pPr>
            <a:fld id="{C1EE8283-9765-4B72-BB1F-73B2A2ED9308}" type="slidenum">
              <a:rPr lang="ar-IQ"/>
              <a:pPr>
                <a:defRPr/>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0"/>
          <p:cNvSpPr>
            <a:spLocks noGrp="1"/>
          </p:cNvSpPr>
          <p:nvPr>
            <p:ph type="dt" sz="half" idx="10"/>
          </p:nvPr>
        </p:nvSpPr>
        <p:spPr/>
        <p:txBody>
          <a:bodyPr/>
          <a:lstStyle>
            <a:lvl1pPr>
              <a:defRPr/>
            </a:lvl1pPr>
          </a:lstStyle>
          <a:p>
            <a:pPr>
              <a:defRPr/>
            </a:pPr>
            <a:fld id="{19E69396-4587-4E9E-A327-0213BD5718C8}" type="datetimeFigureOut">
              <a:rPr lang="ar-IQ"/>
              <a:pPr>
                <a:defRPr/>
              </a:pPr>
              <a:t>18/04/1440</a:t>
            </a:fld>
            <a:endParaRPr lang="ar-IQ"/>
          </a:p>
        </p:txBody>
      </p:sp>
      <p:sp>
        <p:nvSpPr>
          <p:cNvPr id="5" name="عنصر نائب للتذييل 27"/>
          <p:cNvSpPr>
            <a:spLocks noGrp="1"/>
          </p:cNvSpPr>
          <p:nvPr>
            <p:ph type="ftr" sz="quarter" idx="11"/>
          </p:nvPr>
        </p:nvSpPr>
        <p:spPr/>
        <p:txBody>
          <a:bodyPr/>
          <a:lstStyle>
            <a:lvl1pPr>
              <a:defRPr/>
            </a:lvl1pPr>
          </a:lstStyle>
          <a:p>
            <a:pPr>
              <a:defRPr/>
            </a:pPr>
            <a:endParaRPr lang="ar-IQ"/>
          </a:p>
        </p:txBody>
      </p:sp>
      <p:sp>
        <p:nvSpPr>
          <p:cNvPr id="6" name="عنصر نائب لرقم الشريحة 4"/>
          <p:cNvSpPr>
            <a:spLocks noGrp="1"/>
          </p:cNvSpPr>
          <p:nvPr>
            <p:ph type="sldNum" sz="quarter" idx="12"/>
          </p:nvPr>
        </p:nvSpPr>
        <p:spPr/>
        <p:txBody>
          <a:bodyPr/>
          <a:lstStyle>
            <a:lvl1pPr>
              <a:defRPr/>
            </a:lvl1pPr>
          </a:lstStyle>
          <a:p>
            <a:pPr>
              <a:defRPr/>
            </a:pPr>
            <a:fld id="{2E83A20A-87BC-41CC-814C-54819A0F5A3F}" type="slidenum">
              <a:rPr lang="ar-IQ"/>
              <a:pPr>
                <a:defRPr/>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E417F2CC-19F8-41FA-938B-37DB673B77C8}" type="datetimeFigureOut">
              <a:rPr lang="ar-IQ"/>
              <a:pPr>
                <a:defRPr/>
              </a:pPr>
              <a:t>18/04/1440</a:t>
            </a:fld>
            <a:endParaRPr lang="ar-IQ"/>
          </a:p>
        </p:txBody>
      </p:sp>
      <p:sp>
        <p:nvSpPr>
          <p:cNvPr id="5" name="عنصر نائب للتذييل 4"/>
          <p:cNvSpPr>
            <a:spLocks noGrp="1"/>
          </p:cNvSpPr>
          <p:nvPr>
            <p:ph type="ftr" sz="quarter" idx="11"/>
          </p:nvPr>
        </p:nvSpPr>
        <p:spPr/>
        <p:txBody>
          <a:bodyPr/>
          <a:lstStyle>
            <a:lvl1pPr>
              <a:defRPr/>
            </a:lvl1pPr>
          </a:lstStyle>
          <a:p>
            <a:pPr>
              <a:defRPr/>
            </a:pPr>
            <a:endParaRPr lang="ar-IQ"/>
          </a:p>
        </p:txBody>
      </p:sp>
      <p:sp>
        <p:nvSpPr>
          <p:cNvPr id="6" name="عنصر نائب لرقم الشريحة 5"/>
          <p:cNvSpPr>
            <a:spLocks noGrp="1"/>
          </p:cNvSpPr>
          <p:nvPr>
            <p:ph type="sldNum" sz="quarter" idx="12"/>
          </p:nvPr>
        </p:nvSpPr>
        <p:spPr/>
        <p:txBody>
          <a:bodyPr/>
          <a:lstStyle>
            <a:lvl1pPr>
              <a:defRPr/>
            </a:lvl1pPr>
          </a:lstStyle>
          <a:p>
            <a:pPr>
              <a:defRPr/>
            </a:pPr>
            <a:fld id="{758278E8-2BF2-43AC-B2E9-0B3484665269}" type="slidenum">
              <a:rPr lang="ar-IQ"/>
              <a:pPr>
                <a:defRPr/>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lang="ar-SA" smtClean="0"/>
              <a:t>انقر لتحرير نمط العنوان الرئيسي</a:t>
            </a:r>
            <a:endParaRPr lang="en-US"/>
          </a:p>
        </p:txBody>
      </p:sp>
      <p:sp>
        <p:nvSpPr>
          <p:cNvPr id="27" name="عنصر نائب للمحتوى 26"/>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4"/>
          <p:cNvSpPr>
            <a:spLocks noGrp="1"/>
          </p:cNvSpPr>
          <p:nvPr>
            <p:ph type="dt" sz="half" idx="10"/>
          </p:nvPr>
        </p:nvSpPr>
        <p:spPr/>
        <p:txBody>
          <a:bodyPr/>
          <a:lstStyle>
            <a:lvl1pPr>
              <a:defRPr/>
            </a:lvl1pPr>
          </a:lstStyle>
          <a:p>
            <a:pPr>
              <a:defRPr/>
            </a:pPr>
            <a:fld id="{ECD9B051-81C9-467C-BD8A-BC93A6B0FE30}" type="datetimeFigureOut">
              <a:rPr lang="ar-IQ"/>
              <a:pPr>
                <a:defRPr/>
              </a:pPr>
              <a:t>18/04/1440</a:t>
            </a:fld>
            <a:endParaRPr lang="ar-IQ"/>
          </a:p>
        </p:txBody>
      </p:sp>
      <p:sp>
        <p:nvSpPr>
          <p:cNvPr id="5" name="عنصر نائب للتذييل 18"/>
          <p:cNvSpPr>
            <a:spLocks noGrp="1"/>
          </p:cNvSpPr>
          <p:nvPr>
            <p:ph type="ftr" sz="quarter" idx="11"/>
          </p:nvPr>
        </p:nvSpPr>
        <p:spPr>
          <a:xfrm>
            <a:off x="3581400" y="76200"/>
            <a:ext cx="2895600" cy="288925"/>
          </a:xfrm>
        </p:spPr>
        <p:txBody>
          <a:bodyPr/>
          <a:lstStyle>
            <a:lvl1pPr>
              <a:defRPr/>
            </a:lvl1pPr>
          </a:lstStyle>
          <a:p>
            <a:pPr>
              <a:defRPr/>
            </a:pPr>
            <a:endParaRPr lang="ar-IQ"/>
          </a:p>
        </p:txBody>
      </p:sp>
      <p:sp>
        <p:nvSpPr>
          <p:cNvPr id="6" name="عنصر نائب لرقم الشريحة 15"/>
          <p:cNvSpPr>
            <a:spLocks noGrp="1"/>
          </p:cNvSpPr>
          <p:nvPr>
            <p:ph type="sldNum" sz="quarter" idx="12"/>
          </p:nvPr>
        </p:nvSpPr>
        <p:spPr>
          <a:xfrm>
            <a:off x="8229600" y="6473825"/>
            <a:ext cx="758825" cy="247650"/>
          </a:xfrm>
        </p:spPr>
        <p:txBody>
          <a:bodyPr/>
          <a:lstStyle>
            <a:lvl1pPr>
              <a:defRPr/>
            </a:lvl1pPr>
          </a:lstStyle>
          <a:p>
            <a:pPr>
              <a:defRPr/>
            </a:pPr>
            <a:fld id="{B5B30DE0-0986-4BD1-9D56-07EA07857F52}" type="slidenum">
              <a:rPr lang="ar-IQ"/>
              <a:pPr>
                <a:defRPr/>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lang="ar-SA" smtClean="0"/>
              <a:t>انقر لتحرير نمط العنوان الرئيسي</a:t>
            </a:r>
            <a:endParaRPr lang="en-US"/>
          </a:p>
        </p:txBody>
      </p:sp>
      <p:sp>
        <p:nvSpPr>
          <p:cNvPr id="5" name="عنصر نائب للتاريخ 18"/>
          <p:cNvSpPr>
            <a:spLocks noGrp="1"/>
          </p:cNvSpPr>
          <p:nvPr>
            <p:ph type="dt" sz="half" idx="10"/>
          </p:nvPr>
        </p:nvSpPr>
        <p:spPr/>
        <p:txBody>
          <a:bodyPr/>
          <a:lstStyle>
            <a:lvl1pPr>
              <a:defRPr/>
            </a:lvl1pPr>
          </a:lstStyle>
          <a:p>
            <a:pPr>
              <a:defRPr/>
            </a:pPr>
            <a:fld id="{C44EC12B-8919-47E4-A393-508B1BAD40F1}" type="datetimeFigureOut">
              <a:rPr lang="ar-IQ"/>
              <a:pPr>
                <a:defRPr/>
              </a:pPr>
              <a:t>18/04/1440</a:t>
            </a:fld>
            <a:endParaRPr lang="ar-IQ"/>
          </a:p>
        </p:txBody>
      </p:sp>
      <p:sp>
        <p:nvSpPr>
          <p:cNvPr id="7" name="عنصر نائب للتذييل 10"/>
          <p:cNvSpPr>
            <a:spLocks noGrp="1"/>
          </p:cNvSpPr>
          <p:nvPr>
            <p:ph type="ftr" sz="quarter" idx="11"/>
          </p:nvPr>
        </p:nvSpPr>
        <p:spPr/>
        <p:txBody>
          <a:bodyPr/>
          <a:lstStyle>
            <a:lvl1pPr>
              <a:defRPr/>
            </a:lvl1pPr>
          </a:lstStyle>
          <a:p>
            <a:pPr>
              <a:defRPr/>
            </a:pPr>
            <a:endParaRPr lang="ar-IQ"/>
          </a:p>
        </p:txBody>
      </p:sp>
      <p:sp>
        <p:nvSpPr>
          <p:cNvPr id="9" name="عنصر نائب لرقم الشريحة 15"/>
          <p:cNvSpPr>
            <a:spLocks noGrp="1"/>
          </p:cNvSpPr>
          <p:nvPr>
            <p:ph type="sldNum" sz="quarter" idx="12"/>
          </p:nvPr>
        </p:nvSpPr>
        <p:spPr/>
        <p:txBody>
          <a:bodyPr/>
          <a:lstStyle>
            <a:lvl1pPr>
              <a:defRPr/>
            </a:lvl1pPr>
          </a:lstStyle>
          <a:p>
            <a:pPr>
              <a:defRPr/>
            </a:pPr>
            <a:fld id="{B61C4919-BEE4-47F9-B77A-4716872AA836}" type="slidenum">
              <a:rPr lang="ar-IQ"/>
              <a:pPr>
                <a:defRPr/>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0"/>
          <p:cNvSpPr>
            <a:spLocks noGrp="1"/>
          </p:cNvSpPr>
          <p:nvPr>
            <p:ph type="dt" sz="half" idx="10"/>
          </p:nvPr>
        </p:nvSpPr>
        <p:spPr/>
        <p:txBody>
          <a:bodyPr/>
          <a:lstStyle>
            <a:lvl1pPr>
              <a:defRPr/>
            </a:lvl1pPr>
          </a:lstStyle>
          <a:p>
            <a:pPr>
              <a:defRPr/>
            </a:pPr>
            <a:fld id="{CFB14741-5A98-4F7E-BD68-7F961007F712}" type="datetimeFigureOut">
              <a:rPr lang="ar-IQ"/>
              <a:pPr>
                <a:defRPr/>
              </a:pPr>
              <a:t>18/04/1440</a:t>
            </a:fld>
            <a:endParaRPr lang="ar-IQ"/>
          </a:p>
        </p:txBody>
      </p:sp>
      <p:sp>
        <p:nvSpPr>
          <p:cNvPr id="6" name="عنصر نائب للتذييل 27"/>
          <p:cNvSpPr>
            <a:spLocks noGrp="1"/>
          </p:cNvSpPr>
          <p:nvPr>
            <p:ph type="ftr" sz="quarter" idx="11"/>
          </p:nvPr>
        </p:nvSpPr>
        <p:spPr/>
        <p:txBody>
          <a:bodyPr/>
          <a:lstStyle>
            <a:lvl1pPr>
              <a:defRPr/>
            </a:lvl1pPr>
          </a:lstStyle>
          <a:p>
            <a:pPr>
              <a:defRPr/>
            </a:pPr>
            <a:endParaRPr lang="ar-IQ"/>
          </a:p>
        </p:txBody>
      </p:sp>
      <p:sp>
        <p:nvSpPr>
          <p:cNvPr id="7" name="عنصر نائب لرقم الشريحة 4"/>
          <p:cNvSpPr>
            <a:spLocks noGrp="1"/>
          </p:cNvSpPr>
          <p:nvPr>
            <p:ph type="sldNum" sz="quarter" idx="12"/>
          </p:nvPr>
        </p:nvSpPr>
        <p:spPr/>
        <p:txBody>
          <a:bodyPr/>
          <a:lstStyle>
            <a:lvl1pPr>
              <a:defRPr/>
            </a:lvl1pPr>
          </a:lstStyle>
          <a:p>
            <a:pPr>
              <a:defRPr/>
            </a:pPr>
            <a:fld id="{42ECF753-61A7-4ED8-9816-2841DA8A3E07}" type="slidenum">
              <a:rPr lang="ar-IQ"/>
              <a:pPr>
                <a:defRPr/>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7"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title"/>
          </p:nvPr>
        </p:nvSpPr>
        <p:spPr>
          <a:xfrm>
            <a:off x="304800" y="5410200"/>
            <a:ext cx="8610600" cy="882650"/>
          </a:xfrm>
        </p:spPr>
        <p:txBody>
          <a:bodyPr/>
          <a:lstStyle>
            <a:lvl1pPr>
              <a:defRPr/>
            </a:lvl1pPr>
          </a:lstStyle>
          <a:p>
            <a:r>
              <a:rPr lang="ar-SA" smtClean="0"/>
              <a:t>انقر لتحرير نمط العنوان الرئيسي</a:t>
            </a:r>
            <a:endParaRPr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8" name="عنصر نائب للتاريخ 9"/>
          <p:cNvSpPr>
            <a:spLocks noGrp="1"/>
          </p:cNvSpPr>
          <p:nvPr>
            <p:ph type="dt" sz="half" idx="10"/>
          </p:nvPr>
        </p:nvSpPr>
        <p:spPr/>
        <p:txBody>
          <a:bodyPr/>
          <a:lstStyle>
            <a:lvl1pPr>
              <a:defRPr/>
            </a:lvl1pPr>
          </a:lstStyle>
          <a:p>
            <a:pPr>
              <a:defRPr/>
            </a:pPr>
            <a:fld id="{95401D57-0C20-464F-9BB2-52BE526A3235}" type="datetimeFigureOut">
              <a:rPr lang="ar-IQ"/>
              <a:pPr>
                <a:defRPr/>
              </a:pPr>
              <a:t>18/04/1440</a:t>
            </a:fld>
            <a:endParaRPr lang="ar-IQ"/>
          </a:p>
        </p:txBody>
      </p:sp>
      <p:sp>
        <p:nvSpPr>
          <p:cNvPr id="9" name="عنصر نائب للتذييل 5"/>
          <p:cNvSpPr>
            <a:spLocks noGrp="1"/>
          </p:cNvSpPr>
          <p:nvPr>
            <p:ph type="ftr" sz="quarter" idx="11"/>
          </p:nvPr>
        </p:nvSpPr>
        <p:spPr/>
        <p:txBody>
          <a:bodyPr/>
          <a:lstStyle>
            <a:lvl1pPr>
              <a:defRPr/>
            </a:lvl1pPr>
          </a:lstStyle>
          <a:p>
            <a:pPr>
              <a:defRPr/>
            </a:pPr>
            <a:endParaRPr lang="ar-IQ"/>
          </a:p>
        </p:txBody>
      </p:sp>
      <p:sp>
        <p:nvSpPr>
          <p:cNvPr id="10" name="عنصر نائب لرقم الشريحة 6"/>
          <p:cNvSpPr>
            <a:spLocks noGrp="1"/>
          </p:cNvSpPr>
          <p:nvPr>
            <p:ph type="sldNum" sz="quarter" idx="12"/>
          </p:nvPr>
        </p:nvSpPr>
        <p:spPr>
          <a:xfrm>
            <a:off x="8229600" y="6477000"/>
            <a:ext cx="762000" cy="247650"/>
          </a:xfrm>
        </p:spPr>
        <p:txBody>
          <a:bodyPr/>
          <a:lstStyle>
            <a:lvl1pPr>
              <a:defRPr/>
            </a:lvl1pPr>
          </a:lstStyle>
          <a:p>
            <a:pPr>
              <a:defRPr/>
            </a:pPr>
            <a:fld id="{F295B091-1965-4FE5-809F-2628DEDEBF89}" type="slidenum">
              <a:rPr lang="ar-IQ"/>
              <a:pPr>
                <a:defRPr/>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3" name="عنصر نائب للتاريخ 10"/>
          <p:cNvSpPr>
            <a:spLocks noGrp="1"/>
          </p:cNvSpPr>
          <p:nvPr>
            <p:ph type="dt" sz="half" idx="10"/>
          </p:nvPr>
        </p:nvSpPr>
        <p:spPr/>
        <p:txBody>
          <a:bodyPr/>
          <a:lstStyle>
            <a:lvl1pPr>
              <a:defRPr/>
            </a:lvl1pPr>
          </a:lstStyle>
          <a:p>
            <a:pPr>
              <a:defRPr/>
            </a:pPr>
            <a:fld id="{B5FDEFA7-0E33-4711-ACB1-07B47BAE6453}" type="datetimeFigureOut">
              <a:rPr lang="ar-IQ"/>
              <a:pPr>
                <a:defRPr/>
              </a:pPr>
              <a:t>18/04/1440</a:t>
            </a:fld>
            <a:endParaRPr lang="ar-IQ"/>
          </a:p>
        </p:txBody>
      </p:sp>
      <p:sp>
        <p:nvSpPr>
          <p:cNvPr id="4" name="عنصر نائب للتذييل 27"/>
          <p:cNvSpPr>
            <a:spLocks noGrp="1"/>
          </p:cNvSpPr>
          <p:nvPr>
            <p:ph type="ftr" sz="quarter" idx="11"/>
          </p:nvPr>
        </p:nvSpPr>
        <p:spPr/>
        <p:txBody>
          <a:bodyPr/>
          <a:lstStyle>
            <a:lvl1pPr>
              <a:defRPr/>
            </a:lvl1pPr>
          </a:lstStyle>
          <a:p>
            <a:pPr>
              <a:defRPr/>
            </a:pPr>
            <a:endParaRPr lang="ar-IQ"/>
          </a:p>
        </p:txBody>
      </p:sp>
      <p:sp>
        <p:nvSpPr>
          <p:cNvPr id="5" name="عنصر نائب لرقم الشريحة 4"/>
          <p:cNvSpPr>
            <a:spLocks noGrp="1"/>
          </p:cNvSpPr>
          <p:nvPr>
            <p:ph type="sldNum" sz="quarter" idx="12"/>
          </p:nvPr>
        </p:nvSpPr>
        <p:spPr/>
        <p:txBody>
          <a:bodyPr/>
          <a:lstStyle>
            <a:lvl1pPr>
              <a:defRPr/>
            </a:lvl1pPr>
          </a:lstStyle>
          <a:p>
            <a:pPr>
              <a:defRPr/>
            </a:pPr>
            <a:fld id="{10BB4087-7117-43EB-A63F-738540B5EB2D}" type="slidenum">
              <a:rPr lang="ar-IQ"/>
              <a:pPr>
                <a:defRPr/>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2"/>
          <p:cNvSpPr>
            <a:spLocks noGrp="1"/>
          </p:cNvSpPr>
          <p:nvPr>
            <p:ph type="dt" sz="half" idx="10"/>
          </p:nvPr>
        </p:nvSpPr>
        <p:spPr/>
        <p:txBody>
          <a:bodyPr/>
          <a:lstStyle>
            <a:lvl1pPr>
              <a:defRPr/>
            </a:lvl1pPr>
          </a:lstStyle>
          <a:p>
            <a:pPr>
              <a:defRPr/>
            </a:pPr>
            <a:fld id="{0522359A-213C-4BAE-BB1B-E7B16A972D32}" type="datetimeFigureOut">
              <a:rPr lang="ar-IQ"/>
              <a:pPr>
                <a:defRPr/>
              </a:pPr>
              <a:t>18/04/1440</a:t>
            </a:fld>
            <a:endParaRPr lang="ar-IQ"/>
          </a:p>
        </p:txBody>
      </p:sp>
      <p:sp>
        <p:nvSpPr>
          <p:cNvPr id="3" name="عنصر نائب للتذييل 23"/>
          <p:cNvSpPr>
            <a:spLocks noGrp="1"/>
          </p:cNvSpPr>
          <p:nvPr>
            <p:ph type="ftr" sz="quarter" idx="11"/>
          </p:nvPr>
        </p:nvSpPr>
        <p:spPr/>
        <p:txBody>
          <a:bodyPr/>
          <a:lstStyle>
            <a:lvl1pPr>
              <a:defRPr/>
            </a:lvl1pPr>
          </a:lstStyle>
          <a:p>
            <a:pPr>
              <a:defRPr/>
            </a:pPr>
            <a:endParaRPr lang="ar-IQ"/>
          </a:p>
        </p:txBody>
      </p:sp>
      <p:sp>
        <p:nvSpPr>
          <p:cNvPr id="4" name="عنصر نائب لرقم الشريحة 6"/>
          <p:cNvSpPr>
            <a:spLocks noGrp="1"/>
          </p:cNvSpPr>
          <p:nvPr>
            <p:ph type="sldNum" sz="quarter" idx="12"/>
          </p:nvPr>
        </p:nvSpPr>
        <p:spPr/>
        <p:txBody>
          <a:bodyPr/>
          <a:lstStyle>
            <a:lvl1pPr>
              <a:defRPr/>
            </a:lvl1pPr>
          </a:lstStyle>
          <a:p>
            <a:pPr>
              <a:defRPr/>
            </a:pPr>
            <a:fld id="{3C0B2BBE-0D6B-44F0-A81A-7B639960A386}" type="slidenum">
              <a:rPr lang="ar-IQ"/>
              <a:pPr>
                <a:defRPr/>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5"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عنوان 11"/>
          <p:cNvSpPr>
            <a:spLocks noGrp="1"/>
          </p:cNvSpPr>
          <p:nvPr>
            <p:ph type="title"/>
          </p:nvPr>
        </p:nvSpPr>
        <p:spPr>
          <a:xfrm>
            <a:off x="457200" y="5486400"/>
            <a:ext cx="8458200" cy="520700"/>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اريخ 24"/>
          <p:cNvSpPr>
            <a:spLocks noGrp="1"/>
          </p:cNvSpPr>
          <p:nvPr>
            <p:ph type="dt" sz="half" idx="10"/>
          </p:nvPr>
        </p:nvSpPr>
        <p:spPr/>
        <p:txBody>
          <a:bodyPr/>
          <a:lstStyle>
            <a:lvl1pPr>
              <a:defRPr/>
            </a:lvl1pPr>
          </a:lstStyle>
          <a:p>
            <a:pPr>
              <a:defRPr/>
            </a:pPr>
            <a:fld id="{1A88F2C7-C220-4131-9EB0-7E5E2207D965}" type="datetimeFigureOut">
              <a:rPr lang="ar-IQ"/>
              <a:pPr>
                <a:defRPr/>
              </a:pPr>
              <a:t>18/04/1440</a:t>
            </a:fld>
            <a:endParaRPr lang="ar-IQ"/>
          </a:p>
        </p:txBody>
      </p:sp>
      <p:sp>
        <p:nvSpPr>
          <p:cNvPr id="7" name="عنصر نائب للتذييل 28"/>
          <p:cNvSpPr>
            <a:spLocks noGrp="1"/>
          </p:cNvSpPr>
          <p:nvPr>
            <p:ph type="ftr" sz="quarter" idx="11"/>
          </p:nvPr>
        </p:nvSpPr>
        <p:spPr/>
        <p:txBody>
          <a:bodyPr/>
          <a:lstStyle>
            <a:lvl1pPr>
              <a:defRPr/>
            </a:lvl1pPr>
          </a:lstStyle>
          <a:p>
            <a:pPr>
              <a:defRPr/>
            </a:pPr>
            <a:endParaRPr lang="ar-IQ"/>
          </a:p>
        </p:txBody>
      </p:sp>
      <p:sp>
        <p:nvSpPr>
          <p:cNvPr id="8" name="عنصر نائب لرقم الشريحة 6"/>
          <p:cNvSpPr>
            <a:spLocks noGrp="1"/>
          </p:cNvSpPr>
          <p:nvPr>
            <p:ph type="sldNum" sz="quarter" idx="12"/>
          </p:nvPr>
        </p:nvSpPr>
        <p:spPr/>
        <p:txBody>
          <a:bodyPr/>
          <a:lstStyle>
            <a:lvl1pPr>
              <a:defRPr/>
            </a:lvl1pPr>
          </a:lstStyle>
          <a:p>
            <a:pPr>
              <a:defRPr/>
            </a:pPr>
            <a:fld id="{EC388E19-2591-4D76-B09F-9039340A6772}" type="slidenum">
              <a:rPr lang="ar-IQ"/>
              <a:pPr>
                <a:defRPr/>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17" name="عنوان 16"/>
          <p:cNvSpPr>
            <a:spLocks noGrp="1"/>
          </p:cNvSpPr>
          <p:nvPr>
            <p:ph type="title"/>
          </p:nvPr>
        </p:nvSpPr>
        <p:spPr>
          <a:xfrm>
            <a:off x="381000" y="4993760"/>
            <a:ext cx="5867400" cy="522288"/>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5" name="عنصر نائب للتاريخ 6"/>
          <p:cNvSpPr>
            <a:spLocks noGrp="1"/>
          </p:cNvSpPr>
          <p:nvPr>
            <p:ph type="dt" sz="half" idx="10"/>
          </p:nvPr>
        </p:nvSpPr>
        <p:spPr/>
        <p:txBody>
          <a:bodyPr/>
          <a:lstStyle>
            <a:lvl1pPr>
              <a:defRPr/>
            </a:lvl1pPr>
          </a:lstStyle>
          <a:p>
            <a:pPr>
              <a:defRPr/>
            </a:pPr>
            <a:fld id="{AB733ECB-336F-41DD-B278-0507423644CD}" type="datetimeFigureOut">
              <a:rPr lang="ar-IQ"/>
              <a:pPr>
                <a:defRPr/>
              </a:pPr>
              <a:t>18/04/1440</a:t>
            </a:fld>
            <a:endParaRPr lang="ar-IQ"/>
          </a:p>
        </p:txBody>
      </p:sp>
      <p:sp>
        <p:nvSpPr>
          <p:cNvPr id="6" name="عنصر نائب للتذييل 4"/>
          <p:cNvSpPr>
            <a:spLocks noGrp="1"/>
          </p:cNvSpPr>
          <p:nvPr>
            <p:ph type="ftr" sz="quarter" idx="11"/>
          </p:nvPr>
        </p:nvSpPr>
        <p:spPr/>
        <p:txBody>
          <a:bodyPr/>
          <a:lstStyle>
            <a:lvl1pPr>
              <a:defRPr/>
            </a:lvl1pPr>
          </a:lstStyle>
          <a:p>
            <a:pPr>
              <a:defRPr/>
            </a:pPr>
            <a:endParaRPr lang="ar-IQ"/>
          </a:p>
        </p:txBody>
      </p:sp>
      <p:sp>
        <p:nvSpPr>
          <p:cNvPr id="7" name="عنصر نائب لرقم الشريحة 30"/>
          <p:cNvSpPr>
            <a:spLocks noGrp="1"/>
          </p:cNvSpPr>
          <p:nvPr>
            <p:ph type="sldNum" sz="quarter" idx="12"/>
          </p:nvPr>
        </p:nvSpPr>
        <p:spPr/>
        <p:txBody>
          <a:bodyPr/>
          <a:lstStyle>
            <a:lvl1pPr>
              <a:defRPr/>
            </a:lvl1pPr>
          </a:lstStyle>
          <a:p>
            <a:pPr>
              <a:defRPr/>
            </a:pPr>
            <a:fld id="{4F588283-B945-47C1-8E32-03E80F9CCA52}" type="slidenum">
              <a:rPr lang="ar-IQ"/>
              <a:pPr>
                <a:defRPr/>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49157" name="عنصر نائب للنص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2FC4E2C3-2E24-4D27-B4EA-F9CA69B62973}" type="datetimeFigureOut">
              <a:rPr lang="ar-IQ"/>
              <a:pPr>
                <a:defRPr/>
              </a:pPr>
              <a:t>18/04/1440</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DDDAF51C-E113-4462-B102-D5B821C707B8}" type="slidenum">
              <a:rPr lang="ar-IQ"/>
              <a:pPr>
                <a:defRPr/>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xStyles>
    <p:titleStyle>
      <a:lvl1pPr algn="l" rtl="1"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1" eaLnBrk="0" fontAlgn="base" hangingPunct="0">
        <a:spcBef>
          <a:spcPct val="0"/>
        </a:spcBef>
        <a:spcAft>
          <a:spcPct val="0"/>
        </a:spcAft>
        <a:defRPr sz="3600">
          <a:solidFill>
            <a:schemeClr val="tx2"/>
          </a:solidFill>
          <a:latin typeface="Franklin Gothic Medium" pitchFamily="34" charset="0"/>
          <a:cs typeface="Tahoma" pitchFamily="34" charset="0"/>
        </a:defRPr>
      </a:lvl2pPr>
      <a:lvl3pPr algn="l" rtl="1" eaLnBrk="0" fontAlgn="base" hangingPunct="0">
        <a:spcBef>
          <a:spcPct val="0"/>
        </a:spcBef>
        <a:spcAft>
          <a:spcPct val="0"/>
        </a:spcAft>
        <a:defRPr sz="3600">
          <a:solidFill>
            <a:schemeClr val="tx2"/>
          </a:solidFill>
          <a:latin typeface="Franklin Gothic Medium" pitchFamily="34" charset="0"/>
          <a:cs typeface="Tahoma" pitchFamily="34" charset="0"/>
        </a:defRPr>
      </a:lvl3pPr>
      <a:lvl4pPr algn="l" rtl="1" eaLnBrk="0" fontAlgn="base" hangingPunct="0">
        <a:spcBef>
          <a:spcPct val="0"/>
        </a:spcBef>
        <a:spcAft>
          <a:spcPct val="0"/>
        </a:spcAft>
        <a:defRPr sz="3600">
          <a:solidFill>
            <a:schemeClr val="tx2"/>
          </a:solidFill>
          <a:latin typeface="Franklin Gothic Medium" pitchFamily="34" charset="0"/>
          <a:cs typeface="Tahoma" pitchFamily="34" charset="0"/>
        </a:defRPr>
      </a:lvl4pPr>
      <a:lvl5pPr algn="l" rtl="1" eaLnBrk="0" fontAlgn="base" hangingPunct="0">
        <a:spcBef>
          <a:spcPct val="0"/>
        </a:spcBef>
        <a:spcAft>
          <a:spcPct val="0"/>
        </a:spcAft>
        <a:defRPr sz="3600">
          <a:solidFill>
            <a:schemeClr val="tx2"/>
          </a:solidFill>
          <a:latin typeface="Franklin Gothic Medium" pitchFamily="34" charset="0"/>
          <a:cs typeface="Tahoma" pitchFamily="34" charset="0"/>
        </a:defRPr>
      </a:lvl5pPr>
      <a:lvl6pPr marL="457200" algn="l" rtl="1" fontAlgn="base">
        <a:spcBef>
          <a:spcPct val="0"/>
        </a:spcBef>
        <a:spcAft>
          <a:spcPct val="0"/>
        </a:spcAft>
        <a:defRPr sz="3600">
          <a:solidFill>
            <a:schemeClr val="tx2"/>
          </a:solidFill>
          <a:latin typeface="Franklin Gothic Medium" pitchFamily="34" charset="0"/>
          <a:cs typeface="Tahoma" pitchFamily="34" charset="0"/>
        </a:defRPr>
      </a:lvl6pPr>
      <a:lvl7pPr marL="914400" algn="l" rtl="1" fontAlgn="base">
        <a:spcBef>
          <a:spcPct val="0"/>
        </a:spcBef>
        <a:spcAft>
          <a:spcPct val="0"/>
        </a:spcAft>
        <a:defRPr sz="3600">
          <a:solidFill>
            <a:schemeClr val="tx2"/>
          </a:solidFill>
          <a:latin typeface="Franklin Gothic Medium" pitchFamily="34" charset="0"/>
          <a:cs typeface="Tahoma" pitchFamily="34" charset="0"/>
        </a:defRPr>
      </a:lvl7pPr>
      <a:lvl8pPr marL="1371600" algn="l" rtl="1" fontAlgn="base">
        <a:spcBef>
          <a:spcPct val="0"/>
        </a:spcBef>
        <a:spcAft>
          <a:spcPct val="0"/>
        </a:spcAft>
        <a:defRPr sz="3600">
          <a:solidFill>
            <a:schemeClr val="tx2"/>
          </a:solidFill>
          <a:latin typeface="Franklin Gothic Medium" pitchFamily="34" charset="0"/>
          <a:cs typeface="Tahoma" pitchFamily="34" charset="0"/>
        </a:defRPr>
      </a:lvl8pPr>
      <a:lvl9pPr marL="1828800" algn="l" rtl="1" fontAlgn="base">
        <a:spcBef>
          <a:spcPct val="0"/>
        </a:spcBef>
        <a:spcAft>
          <a:spcPct val="0"/>
        </a:spcAft>
        <a:defRPr sz="3600">
          <a:solidFill>
            <a:schemeClr val="tx2"/>
          </a:solidFill>
          <a:latin typeface="Franklin Gothic Medium" pitchFamily="34" charset="0"/>
          <a:cs typeface="Tahoma" pitchFamily="34" charset="0"/>
        </a:defRPr>
      </a:lvl9pPr>
    </p:titleStyle>
    <p:bodyStyle>
      <a:lvl1pPr marL="342900" indent="-342900" algn="r" rtl="1"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r" rtl="1"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r" rtl="1"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r" rtl="1"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r" rtl="1"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35333"/>
            <a:ext cx="8524056" cy="5976664"/>
          </a:xfrm>
        </p:spPr>
        <p:txBody>
          <a:bodyPr/>
          <a:lstStyle/>
          <a:p>
            <a:pPr marL="0" indent="0" algn="just">
              <a:buNone/>
            </a:pPr>
            <a:r>
              <a:rPr lang="ar-IQ" sz="1800" b="1" dirty="0"/>
              <a:t>عرض العمل</a:t>
            </a:r>
          </a:p>
          <a:p>
            <a:pPr marL="0" indent="0" algn="just">
              <a:buNone/>
            </a:pPr>
            <a:r>
              <a:rPr lang="ar-IQ" sz="1800" b="1" dirty="0"/>
              <a:t>مُحددات العرض: يمكن تقسيم عرض العمل إلى عدة مكونات : </a:t>
            </a:r>
          </a:p>
          <a:p>
            <a:pPr marL="0" indent="0" algn="just">
              <a:buNone/>
            </a:pPr>
            <a:r>
              <a:rPr lang="ar-IQ" sz="1800" b="1" dirty="0"/>
              <a:t>- حجم السكان وتركيبتهم </a:t>
            </a:r>
          </a:p>
          <a:p>
            <a:pPr marL="0" indent="0" algn="just">
              <a:buNone/>
            </a:pPr>
            <a:r>
              <a:rPr lang="ar-IQ" sz="1800" b="1" dirty="0"/>
              <a:t>- المشاركة في قوة العمل (أي القرار في استعمال الوقت المتاح بين العمل واستعمالات أخرى)</a:t>
            </a:r>
          </a:p>
          <a:p>
            <a:pPr marL="0" indent="0" algn="just">
              <a:buNone/>
            </a:pPr>
            <a:r>
              <a:rPr lang="ar-IQ" sz="1800" b="1" dirty="0"/>
              <a:t>- عدد الساعات التي يرغب المشارك في قوة العمل عرضها للبيع. </a:t>
            </a:r>
          </a:p>
          <a:p>
            <a:pPr marL="0" indent="0" algn="just">
              <a:buNone/>
            </a:pPr>
            <a:r>
              <a:rPr lang="ar-IQ" sz="1800" b="1" dirty="0"/>
              <a:t>-  الاستثمار في رأس المال البشري (لتحسين نوعية العمل المعروض وبالتالي عوائده) .</a:t>
            </a:r>
          </a:p>
          <a:p>
            <a:pPr marL="0" indent="0" algn="just">
              <a:buNone/>
            </a:pPr>
            <a:r>
              <a:rPr lang="ar-IQ" sz="1800" b="1" dirty="0"/>
              <a:t> وتختلف محددات عرض العمل ومعدلاته حسب الجنس (عرض العمل النسائي مثلاً ) والعمر والعرق ومستوى التعليم </a:t>
            </a:r>
            <a:r>
              <a:rPr lang="ar-IQ" sz="1800" b="1" dirty="0" err="1"/>
              <a:t>والموثرات</a:t>
            </a:r>
            <a:r>
              <a:rPr lang="ar-IQ" sz="1800" b="1" dirty="0"/>
              <a:t> الاقتصادية والاجتماعية الأخرى.</a:t>
            </a:r>
          </a:p>
          <a:p>
            <a:pPr marL="0" indent="0" algn="just">
              <a:buNone/>
            </a:pPr>
            <a:r>
              <a:rPr lang="ar-IQ" sz="1800" b="1" dirty="0"/>
              <a:t>- إلا أن الاقتصاديين يركزون عادة على الصلة بين الأجر والعرض . وتشير النظرية الاقتصادية إلى أن عرض العمل دالة في الأجر الحقيقي أي :</a:t>
            </a:r>
          </a:p>
          <a:p>
            <a:pPr marL="0" indent="0" algn="just">
              <a:buNone/>
            </a:pPr>
            <a:endParaRPr lang="ar-IQ" sz="1800" b="1" dirty="0"/>
          </a:p>
          <a:p>
            <a:pPr marL="0" indent="0" algn="just">
              <a:buNone/>
            </a:pPr>
            <a:r>
              <a:rPr lang="en-US" sz="1800" b="1" dirty="0"/>
              <a:t>L_s=f(w/p)</a:t>
            </a:r>
          </a:p>
          <a:p>
            <a:pPr marL="0" indent="0" algn="just">
              <a:buNone/>
            </a:pPr>
            <a:r>
              <a:rPr lang="en-US" sz="1800" b="1" dirty="0"/>
              <a:t>- </a:t>
            </a:r>
            <a:r>
              <a:rPr lang="ar-IQ" sz="1800" b="1" dirty="0"/>
              <a:t>والعلاقة بينهما طردية أي أن عرض العمل يزداد بازدياد الأجر الحقيقي وبالعكس.</a:t>
            </a:r>
          </a:p>
          <a:p>
            <a:pPr marL="0" indent="0" algn="just">
              <a:buNone/>
            </a:pPr>
            <a:r>
              <a:rPr lang="ar-IQ" sz="1800" b="1" dirty="0"/>
              <a:t>- ولا يسمح الأجر الاسمي لوحده بالتعرف الى متى يرغب المرء بالمشاركة في سوق العمل (أي التخلي عن متعة استعمال ساعات الفراغ عند بيع خدمات عمله) ولا تحديد مقدار الساعات التي هو مستعد لبيعها.</a:t>
            </a:r>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buNone/>
            </a:pPr>
            <a:endParaRPr lang="ar-IQ" dirty="0"/>
          </a:p>
        </p:txBody>
      </p:sp>
    </p:spTree>
    <p:extLst>
      <p:ext uri="{BB962C8B-B14F-4D97-AF65-F5344CB8AC3E}">
        <p14:creationId xmlns:p14="http://schemas.microsoft.com/office/powerpoint/2010/main" val="4290902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مربع نص 3"/>
          <p:cNvSpPr txBox="1">
            <a:spLocks noChangeArrowheads="1"/>
          </p:cNvSpPr>
          <p:nvPr/>
        </p:nvSpPr>
        <p:spPr bwMode="auto">
          <a:xfrm>
            <a:off x="364757" y="0"/>
            <a:ext cx="8646863" cy="6001643"/>
          </a:xfrm>
          <a:prstGeom prst="rect">
            <a:avLst/>
          </a:prstGeom>
          <a:noFill/>
          <a:ln w="9525">
            <a:noFill/>
            <a:miter lim="800000"/>
            <a:headEnd/>
            <a:tailEnd/>
          </a:ln>
        </p:spPr>
        <p:txBody>
          <a:bodyPr wrap="square">
            <a:spAutoFit/>
          </a:bodyPr>
          <a:lstStyle/>
          <a:p>
            <a:pPr algn="just"/>
            <a:r>
              <a:rPr lang="ar-IQ" sz="2000" b="1" dirty="0">
                <a:solidFill>
                  <a:schemeClr val="tx2"/>
                </a:solidFill>
                <a:latin typeface="+mn-lt"/>
                <a:cs typeface="+mn-cs"/>
              </a:rPr>
              <a:t>الطلب على وقت الفراغ</a:t>
            </a:r>
          </a:p>
          <a:p>
            <a:pPr algn="just"/>
            <a:r>
              <a:rPr lang="ar-IQ" sz="2000" b="1" dirty="0">
                <a:solidFill>
                  <a:schemeClr val="tx2"/>
                </a:solidFill>
                <a:latin typeface="+mn-lt"/>
                <a:cs typeface="+mn-cs"/>
              </a:rPr>
              <a:t>يتحدد الطلب على أي سلعة بعوامل أساسية هي: </a:t>
            </a:r>
          </a:p>
          <a:p>
            <a:pPr algn="just"/>
            <a:r>
              <a:rPr lang="ar-IQ" sz="2000" b="1" dirty="0">
                <a:solidFill>
                  <a:schemeClr val="tx2"/>
                </a:solidFill>
                <a:latin typeface="+mn-lt"/>
                <a:cs typeface="+mn-cs"/>
              </a:rPr>
              <a:t>- تكلفة الفرصة البديلة </a:t>
            </a:r>
          </a:p>
          <a:p>
            <a:pPr algn="just"/>
            <a:r>
              <a:rPr lang="ar-IQ" sz="2000" b="1" dirty="0">
                <a:solidFill>
                  <a:schemeClr val="tx2"/>
                </a:solidFill>
                <a:latin typeface="+mn-lt"/>
                <a:cs typeface="+mn-cs"/>
              </a:rPr>
              <a:t>- مستوى الدخل والثروة</a:t>
            </a:r>
          </a:p>
          <a:p>
            <a:pPr algn="just"/>
            <a:r>
              <a:rPr lang="ar-IQ" sz="2000" b="1" dirty="0">
                <a:solidFill>
                  <a:schemeClr val="tx2"/>
                </a:solidFill>
                <a:latin typeface="+mn-lt"/>
                <a:cs typeface="+mn-cs"/>
              </a:rPr>
              <a:t>-تفضيلات الأفراد </a:t>
            </a:r>
          </a:p>
          <a:p>
            <a:pPr algn="just"/>
            <a:r>
              <a:rPr lang="ar-IQ" sz="2000" b="1" dirty="0">
                <a:solidFill>
                  <a:schemeClr val="tx2"/>
                </a:solidFill>
                <a:latin typeface="+mn-lt"/>
                <a:cs typeface="+mn-cs"/>
              </a:rPr>
              <a:t>وينطبق هذا على الطلب على وقت الفراغ والدالة لذلك هي:</a:t>
            </a:r>
          </a:p>
          <a:p>
            <a:pPr algn="just"/>
            <a:r>
              <a:rPr lang="en-US" sz="2000" b="1" dirty="0" err="1">
                <a:solidFill>
                  <a:schemeClr val="tx2"/>
                </a:solidFill>
                <a:latin typeface="+mn-lt"/>
                <a:cs typeface="+mn-cs"/>
              </a:rPr>
              <a:t>D_l</a:t>
            </a:r>
            <a:r>
              <a:rPr lang="en-US" sz="2000" b="1" dirty="0">
                <a:solidFill>
                  <a:schemeClr val="tx2"/>
                </a:solidFill>
                <a:latin typeface="+mn-lt"/>
                <a:cs typeface="+mn-cs"/>
              </a:rPr>
              <a:t>=f(</a:t>
            </a:r>
            <a:r>
              <a:rPr lang="en-US" sz="2000" b="1" dirty="0" err="1">
                <a:solidFill>
                  <a:schemeClr val="tx2"/>
                </a:solidFill>
                <a:latin typeface="+mn-lt"/>
                <a:cs typeface="+mn-cs"/>
              </a:rPr>
              <a:t>w,y,t</a:t>
            </a:r>
            <a:r>
              <a:rPr lang="en-US" sz="2000" b="1" dirty="0">
                <a:solidFill>
                  <a:schemeClr val="tx2"/>
                </a:solidFill>
                <a:latin typeface="+mn-lt"/>
                <a:cs typeface="+mn-cs"/>
              </a:rPr>
              <a:t>)   </a:t>
            </a:r>
          </a:p>
          <a:p>
            <a:pPr algn="just"/>
            <a:r>
              <a:rPr lang="ar-IQ" sz="2000" b="1" dirty="0">
                <a:solidFill>
                  <a:schemeClr val="tx2"/>
                </a:solidFill>
                <a:latin typeface="+mn-lt"/>
                <a:cs typeface="+mn-cs"/>
              </a:rPr>
              <a:t>􀂃حيث تكلفة الفرصة هي سعر ساعة الوقت لو استعملت في العمل عوضاً عن الفراغ وتساوي الأجر (</a:t>
            </a:r>
            <a:r>
              <a:rPr lang="en-US" sz="2000" b="1" dirty="0">
                <a:solidFill>
                  <a:schemeClr val="tx2"/>
                </a:solidFill>
                <a:latin typeface="+mn-lt"/>
                <a:cs typeface="+mn-cs"/>
              </a:rPr>
              <a:t>w) </a:t>
            </a:r>
            <a:r>
              <a:rPr lang="ar-IQ" sz="2000" b="1" dirty="0">
                <a:solidFill>
                  <a:schemeClr val="tx2"/>
                </a:solidFill>
                <a:latin typeface="+mn-lt"/>
                <a:cs typeface="+mn-cs"/>
              </a:rPr>
              <a:t>والعلاقة سالبة , وحيث (</a:t>
            </a:r>
            <a:r>
              <a:rPr lang="en-US" sz="2000" b="1" dirty="0">
                <a:solidFill>
                  <a:schemeClr val="tx2"/>
                </a:solidFill>
                <a:latin typeface="+mn-lt"/>
                <a:cs typeface="+mn-cs"/>
              </a:rPr>
              <a:t>y) </a:t>
            </a:r>
            <a:r>
              <a:rPr lang="ar-IQ" sz="2000" b="1" dirty="0">
                <a:solidFill>
                  <a:schemeClr val="tx2"/>
                </a:solidFill>
                <a:latin typeface="+mn-lt"/>
                <a:cs typeface="+mn-cs"/>
              </a:rPr>
              <a:t>هي الدخل والعلاقة طردية , وحيث (</a:t>
            </a:r>
            <a:r>
              <a:rPr lang="en-US" sz="2000" b="1" dirty="0">
                <a:solidFill>
                  <a:schemeClr val="tx2"/>
                </a:solidFill>
                <a:latin typeface="+mn-lt"/>
                <a:cs typeface="+mn-cs"/>
              </a:rPr>
              <a:t>t) </a:t>
            </a:r>
            <a:r>
              <a:rPr lang="ar-IQ" sz="2000" b="1" dirty="0">
                <a:solidFill>
                  <a:schemeClr val="tx2"/>
                </a:solidFill>
                <a:latin typeface="+mn-lt"/>
                <a:cs typeface="+mn-cs"/>
              </a:rPr>
              <a:t>تفضيلات الافراد , وتختلف العلاقة باختلافهم .</a:t>
            </a:r>
          </a:p>
          <a:p>
            <a:pPr algn="just"/>
            <a:r>
              <a:rPr lang="ar-IQ" sz="2000" b="1" dirty="0">
                <a:solidFill>
                  <a:schemeClr val="tx2"/>
                </a:solidFill>
                <a:latin typeface="+mn-lt"/>
                <a:cs typeface="+mn-cs"/>
              </a:rPr>
              <a:t>- للأفراد منحنيات سواء للتبادل بين ساعات الفراغ والدخل النقدي ويعبر كل منها عن مستوى معين من الاشباع . ويختلف ميل كل من هذه المنحنيات باختلاف الأفراد . فالأفراد ذوي التفضيل الأكبر لساعة اضافية من وقت الفراغ يكون منحنى السواء لديهم أكثر ميلاً من الأفراد ذوي التفضيل الأقل لساعة اضافية من وقت الفراغ انظر الشكل (1) </a:t>
            </a:r>
          </a:p>
          <a:p>
            <a:pPr algn="just"/>
            <a:endParaRPr lang="ar-IQ" sz="2000" b="1" dirty="0">
              <a:solidFill>
                <a:schemeClr val="tx2"/>
              </a:solidFill>
              <a:latin typeface="+mn-lt"/>
              <a:cs typeface="+mn-cs"/>
            </a:endParaRPr>
          </a:p>
          <a:p>
            <a:pPr algn="just"/>
            <a:endParaRPr lang="ar-IQ" sz="2000" b="1" dirty="0">
              <a:solidFill>
                <a:schemeClr val="tx2"/>
              </a:solidFill>
              <a:latin typeface="+mn-lt"/>
              <a:cs typeface="+mn-cs"/>
            </a:endParaRPr>
          </a:p>
          <a:p>
            <a:pPr algn="just"/>
            <a:endParaRPr lang="ar-IQ" sz="2000" b="1" dirty="0">
              <a:solidFill>
                <a:schemeClr val="tx2"/>
              </a:solidFill>
              <a:latin typeface="+mn-lt"/>
              <a:cs typeface="+mn-cs"/>
            </a:endParaRPr>
          </a:p>
          <a:p>
            <a:pPr algn="just"/>
            <a:endParaRPr lang="ar-IQ" sz="2400"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5163" y="2365375"/>
            <a:ext cx="5273675"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9" name="WordArt 167"/>
          <p:cNvSpPr>
            <a:spLocks noChangeArrowheads="1" noChangeShapeType="1" noTextEdit="1"/>
          </p:cNvSpPr>
          <p:nvPr/>
        </p:nvSpPr>
        <p:spPr bwMode="auto">
          <a:xfrm>
            <a:off x="1665267" y="431780"/>
            <a:ext cx="6075085" cy="357190"/>
          </a:xfrm>
          <a:prstGeom prst="rect">
            <a:avLst/>
          </a:prstGeom>
        </p:spPr>
        <p:txBody>
          <a:bodyPr wrap="none" fromWordArt="1">
            <a:prstTxWarp prst="textPlain">
              <a:avLst>
                <a:gd name="adj" fmla="val 50380"/>
              </a:avLst>
            </a:prstTxWarp>
          </a:bodyPr>
          <a:lstStyle/>
          <a:p>
            <a:pPr algn="ctr" fontAlgn="auto">
              <a:spcBef>
                <a:spcPts val="0"/>
              </a:spcBef>
              <a:spcAft>
                <a:spcPts val="0"/>
              </a:spcAft>
              <a:defRPr/>
            </a:pPr>
            <a:endParaRPr lang="ar-IQ" sz="2000" kern="10" dirty="0">
              <a:ln w="9525">
                <a:solidFill>
                  <a:srgbClr val="FF0066"/>
                </a:solidFill>
                <a:round/>
                <a:headEnd/>
                <a:tailEnd/>
              </a:ln>
              <a:solidFill>
                <a:schemeClr val="bg1"/>
              </a:solidFill>
              <a:effectLst>
                <a:glow rad="63500">
                  <a:schemeClr val="accent1">
                    <a:satMod val="175000"/>
                    <a:alpha val="40000"/>
                  </a:schemeClr>
                </a:glow>
                <a:outerShdw dist="35921" dir="2700000" algn="ctr" rotWithShape="0">
                  <a:srgbClr val="808080">
                    <a:alpha val="80000"/>
                  </a:srgbClr>
                </a:outerShdw>
              </a:effectLst>
              <a:latin typeface="Arial Black"/>
              <a:cs typeface="DecoType Naskh" pitchFamily="2" charset="-78"/>
            </a:endParaRPr>
          </a:p>
        </p:txBody>
      </p:sp>
      <p:sp>
        <p:nvSpPr>
          <p:cNvPr id="2" name="Rectangle 1"/>
          <p:cNvSpPr/>
          <p:nvPr/>
        </p:nvSpPr>
        <p:spPr>
          <a:xfrm>
            <a:off x="555235" y="25315"/>
            <a:ext cx="8295145" cy="6370975"/>
          </a:xfrm>
          <a:prstGeom prst="rect">
            <a:avLst/>
          </a:prstGeom>
        </p:spPr>
        <p:txBody>
          <a:bodyPr wrap="square">
            <a:spAutoFit/>
          </a:bodyPr>
          <a:lstStyle/>
          <a:p>
            <a:r>
              <a:rPr lang="ar-IQ" b="1" dirty="0">
                <a:solidFill>
                  <a:schemeClr val="tx2"/>
                </a:solidFill>
                <a:latin typeface="+mn-lt"/>
                <a:cs typeface="+mn-cs"/>
              </a:rPr>
              <a:t>الأجور</a:t>
            </a:r>
          </a:p>
          <a:p>
            <a:r>
              <a:rPr lang="ar-IQ" b="1" dirty="0">
                <a:solidFill>
                  <a:schemeClr val="tx2"/>
                </a:solidFill>
                <a:latin typeface="+mn-lt"/>
                <a:cs typeface="+mn-cs"/>
              </a:rPr>
              <a:t>الأجر : هو أحد الفروع الأساسية لاقتصاد العمل، وأحد العوامل المهمة في تحديد نسبة قوة العمل. والأجر بالتعريف هو المقدار النقدي أو العيني الذي يدفع مقابل استخدام العمل، ويختلف هذا الأجر بحسب طريقة الدفع، وله أهمية اقتصادية لأنه إحدى نفقات الإنتاج والمحدد الرئيس لدخل العامل، لكن المهم أكثر من ذلك فيما يتعلق باقتصاد العمل أن الأجر له أثر في المعروض من العمل وفي الطلب عليه.</a:t>
            </a:r>
          </a:p>
          <a:p>
            <a:r>
              <a:rPr lang="ar-IQ" b="1" dirty="0">
                <a:solidFill>
                  <a:schemeClr val="tx2"/>
                </a:solidFill>
                <a:latin typeface="+mn-lt"/>
                <a:cs typeface="+mn-cs"/>
              </a:rPr>
              <a:t>أ ـ تأثير الأجر في عرض العمل: </a:t>
            </a:r>
          </a:p>
          <a:p>
            <a:r>
              <a:rPr lang="ar-IQ" b="1" dirty="0">
                <a:solidFill>
                  <a:schemeClr val="tx2"/>
                </a:solidFill>
                <a:latin typeface="+mn-lt"/>
                <a:cs typeface="+mn-cs"/>
              </a:rPr>
              <a:t>للأجور أثر بارز في زيادة المعروض من قوة العمل أو تناقص هذا المعروض، لأنه كلما زادت الأجور زاد المعروض من قوة العمل، وكلما تناقصت تناقص المعروض منها، ولذلك فإنه تبعاً لمعدّل الأجور في كل قطاع اقتصادي يزداد أو ينقص المعروض من العمل في القطاع. وطالبُ العمل يوازن في العادة بين المنفعة التي يمكن أن يحصل عليها من العمل </a:t>
            </a:r>
            <a:r>
              <a:rPr lang="ar-IQ" b="1" dirty="0" err="1">
                <a:solidFill>
                  <a:schemeClr val="tx2"/>
                </a:solidFill>
                <a:latin typeface="+mn-lt"/>
                <a:cs typeface="+mn-cs"/>
              </a:rPr>
              <a:t>مَقيسة</a:t>
            </a:r>
            <a:r>
              <a:rPr lang="ar-IQ" b="1" dirty="0">
                <a:solidFill>
                  <a:schemeClr val="tx2"/>
                </a:solidFill>
                <a:latin typeface="+mn-lt"/>
                <a:cs typeface="+mn-cs"/>
              </a:rPr>
              <a:t> بالأجر والجهد الذي سوف يبذله في أثناء العمل، ويتحدد على أساس ذلك إقدامه على العمل أو عزوفه عنه. ويختلف تأثير الأجـور إذا كانت عامة على كل القطاعات الاقتصادية، أو خاصة في قطاع معين أو صناعة معينة، فإذا كان تغير الأجور عاماً في كل القطاعات الاقتصادية فليس هناك فائدة بالتحول من قطاع اقتصادي إلى آخر أو من صناعة إلى أخرى، لأن التغير، إذا كان انخفاضاً، يشمل كل القطاعات وإذا كان ارتفاعاً فالأمر كذلك. ويكون أمام العامل خيار واحد، إما أن يقبل العمل، وإما أن يتركه على أساس المنفعة الكلية التي يمكن أن يجنيها </a:t>
            </a:r>
            <a:endParaRPr lang="ar-IQ" b="1" dirty="0">
              <a:solidFill>
                <a:schemeClr val="tx2"/>
              </a:solidFill>
              <a:latin typeface="+mn-lt"/>
              <a:cs typeface="+mn-cs"/>
            </a:endParaRPr>
          </a:p>
          <a:p>
            <a:endParaRPr lang="ar-IQ" sz="2400" b="1" dirty="0"/>
          </a:p>
          <a:p>
            <a:endParaRPr lang="en-US"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0016"/>
            <a:ext cx="8686800" cy="7153400"/>
          </a:xfrm>
        </p:spPr>
        <p:txBody>
          <a:bodyPr/>
          <a:lstStyle/>
          <a:p>
            <a:pPr marL="0" indent="0" algn="just">
              <a:buNone/>
            </a:pPr>
            <a:r>
              <a:rPr lang="ar-IQ" sz="2000" b="1" dirty="0"/>
              <a:t> </a:t>
            </a:r>
            <a:r>
              <a:rPr lang="ar-IQ" sz="2000" b="1" dirty="0"/>
              <a:t>والألم الكلي الذي يمكن أن يتحمله. أما إذا كان تغير الأجور خاصاً في بعض القطاعات أو بعض الصناعات فقط فإن المعروض من قوة العمل سوف يزداد أمام القطاعات أو الصناعات التي زاد فيها الأجر ويقل أمام القطاعات أو الصناعات التي يقل فيها الأجر. ويزداد المعروض أمام قطاعات الأجر المرتفع إما لزيادة المتقدمين ممن كانوا خارج قطاع العمل وإما لتحول العمال من القطاعات ذات الأجر المنخفض إلى القطاعات ذات الأجر </a:t>
            </a:r>
            <a:r>
              <a:rPr lang="ar-IQ" sz="2000" b="1" dirty="0" err="1"/>
              <a:t>المرتفع.وتتوقف</a:t>
            </a:r>
            <a:r>
              <a:rPr lang="ar-IQ" sz="2000" b="1" dirty="0"/>
              <a:t> مرونة انتقال العمال من قطاع اقتصادي ما وإليه على طبيعة العمل في هذا القطاع وعلى مستوى تأهيل العمال وعلى القوانين والتشريعات العمالية السائدة. لذلك تمكن الاستفادة من تحريك الأجور في بعض القطاعات المهمة للاقتصاد الوطني من أجل تحريك القوة العاملة باتجاه تلك القطاعات.</a:t>
            </a:r>
            <a:endParaRPr lang="ar-IQ" sz="2000" b="1" dirty="0"/>
          </a:p>
        </p:txBody>
      </p:sp>
    </p:spTree>
    <p:extLst>
      <p:ext uri="{BB962C8B-B14F-4D97-AF65-F5344CB8AC3E}">
        <p14:creationId xmlns:p14="http://schemas.microsoft.com/office/powerpoint/2010/main" val="1899813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052736"/>
            <a:ext cx="8686800" cy="4525962"/>
          </a:xfrm>
        </p:spPr>
        <p:txBody>
          <a:bodyPr/>
          <a:lstStyle/>
          <a:p>
            <a:pPr marL="0" indent="0">
              <a:buNone/>
            </a:pPr>
            <a:r>
              <a:rPr lang="ar-IQ" sz="2000" b="1" dirty="0"/>
              <a:t>ب ـ تأثير الأجر في الطلب على العمل:</a:t>
            </a:r>
          </a:p>
          <a:p>
            <a:pPr marL="0" indent="0">
              <a:buNone/>
            </a:pPr>
            <a:r>
              <a:rPr lang="ar-IQ" sz="2000" b="1" dirty="0"/>
              <a:t> كانت النظرية التقليدية تعدّ العمل سلعة مثل باقي السلع يزداد طلب الرأسماليين عليها بانخفاض سعرها ويقل طلبهم عليها بارتفاع سعرها، ولم تدرك النظرية الكلاسيكية آنذاك أن الطلب على العمل مرتبط بالطلب على السلع التي ينتجها ذلك العمل، ولذلك فإن انخفاض أجور العمال لا يزيد من الطلب عليهم إذا لم ترافق ذلك زيادة في الطلب على السلع التي ينتجونها. ثم لاحظ جون مينارد </a:t>
            </a:r>
            <a:r>
              <a:rPr lang="ar-IQ" sz="2000" b="1" dirty="0" err="1"/>
              <a:t>كينز</a:t>
            </a:r>
            <a:r>
              <a:rPr lang="ar-IQ" sz="2000" b="1" dirty="0"/>
              <a:t> أن طلب أرباب العمل على عمل العمال لا يتوقف على انخفاض أجورهم أو ارتفاعها، وإنما على انخفاض الطلب على السلع التي ينتجها هؤلاء العمال أو ارتفاعه، وأن أرباب العمل يطلبون مزيداً من الأيدي العاملة إذا توقعوا طلباً أكبر وتصريفاً أسرع للبضائع التي ينتجها هؤلاء العمال. ولذلك فإن الطلب على العمال الذين ينتجون سلعاً تلقى رواجاً في السوق سوف يزداد وإن لم تنخفض أجورهم. والعكس صحيح، فإن الطلب على العمال الذين ينتجون سلعاً لا تجد طلباً في السوق سوف يقل وإن انخفضت أجورهم.</a:t>
            </a:r>
          </a:p>
          <a:p>
            <a:pPr marL="0" indent="0">
              <a:buNone/>
            </a:pPr>
            <a:endParaRPr lang="ar-IQ" dirty="0" smtClean="0"/>
          </a:p>
        </p:txBody>
      </p:sp>
    </p:spTree>
    <p:extLst>
      <p:ext uri="{BB962C8B-B14F-4D97-AF65-F5344CB8AC3E}">
        <p14:creationId xmlns:p14="http://schemas.microsoft.com/office/powerpoint/2010/main" val="153300859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1237</TotalTime>
  <Words>827</Words>
  <Application>Microsoft Office PowerPoint</Application>
  <PresentationFormat>عرض على الشاشة (3:4)‏</PresentationFormat>
  <Paragraphs>42</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رحلة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icc</dc:creator>
  <cp:lastModifiedBy>almarsa</cp:lastModifiedBy>
  <cp:revision>160</cp:revision>
  <dcterms:created xsi:type="dcterms:W3CDTF">2013-04-17T19:57:04Z</dcterms:created>
  <dcterms:modified xsi:type="dcterms:W3CDTF">2018-12-26T04:19:46Z</dcterms:modified>
</cp:coreProperties>
</file>